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2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4" r:id="rId5"/>
  </p:sldMasterIdLst>
  <p:notesMasterIdLst>
    <p:notesMasterId r:id="rId21"/>
  </p:notesMasterIdLst>
  <p:sldIdLst>
    <p:sldId id="266" r:id="rId6"/>
    <p:sldId id="325" r:id="rId7"/>
    <p:sldId id="316" r:id="rId8"/>
    <p:sldId id="317" r:id="rId9"/>
    <p:sldId id="314" r:id="rId10"/>
    <p:sldId id="327" r:id="rId11"/>
    <p:sldId id="331" r:id="rId12"/>
    <p:sldId id="334" r:id="rId13"/>
    <p:sldId id="319" r:id="rId14"/>
    <p:sldId id="326" r:id="rId15"/>
    <p:sldId id="332" r:id="rId16"/>
    <p:sldId id="328" r:id="rId17"/>
    <p:sldId id="333" r:id="rId18"/>
    <p:sldId id="329" r:id="rId19"/>
    <p:sldId id="33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4042"/>
    <a:srgbClr val="F3DE61"/>
    <a:srgbClr val="303F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22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952FB4-5E18-43FD-A1A9-A6E9EC030515}" type="datetimeFigureOut">
              <a:rPr lang="en-GB" smtClean="0"/>
              <a:t>30/06/2021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76F16E-4DF9-493D-B2BF-3F57A1F331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0007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3FB0258B-33FF-4D51-9C3A-27B24C0AC5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07357" y="1989000"/>
            <a:ext cx="4177286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35695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E5CCC4-79C4-4095-ADF0-CE1A36F83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56350"/>
            <a:ext cx="5159098" cy="365125"/>
          </a:xfrm>
          <a:prstGeom prst="rect">
            <a:avLst/>
          </a:prstGeom>
        </p:spPr>
        <p:txBody>
          <a:bodyPr rIns="0"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r>
              <a:rPr lang="nl-BE" dirty="0"/>
              <a:t>Made In – titel presentatie</a:t>
            </a:r>
            <a:endParaRPr lang="en-GB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DBA02-E0B4-40CB-AD39-34B789C7E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7152" y="6356350"/>
            <a:ext cx="521636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accent1"/>
                </a:solidFill>
              </a:defRPr>
            </a:lvl1pPr>
          </a:lstStyle>
          <a:p>
            <a:pPr algn="r"/>
            <a:fld id="{4885EEDE-A35D-4C08-94D4-878D80F43B04}" type="slidenum">
              <a:rPr lang="en-GB" smtClean="0"/>
              <a:pPr algn="r"/>
              <a:t>‹#›</a:t>
            </a:fld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DD63615-B86E-43DB-95BE-3946BA1202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24991" y="276801"/>
            <a:ext cx="1044321" cy="720000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D050D0F2-9005-4409-9A44-D98B2A771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263" y="426494"/>
            <a:ext cx="10078612" cy="831573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291779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C154BF-2B4C-49F6-9174-108859F79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CEC5EB4-B812-44A0-B62D-2202BA0308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F63E856-14DA-45D9-B152-6EA0952B9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9A8E3-A644-4BBF-9B56-2CFFBF68B89C}" type="datetimeFigureOut">
              <a:rPr lang="nl-BE" smtClean="0"/>
              <a:t>30/06/2021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0B3D363-2FC7-4815-8F7F-5549B5EA9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147CDDB-69A6-498D-B871-C96367C51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9E298-005E-423D-8BF1-671D57F207A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1592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5223B6-104F-4D5C-ADF2-3CABF2BB0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ED2113F-DC22-4BF5-A260-DC35113BA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44337C1-FF99-4D3F-BC9C-4C9C30ACF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9A8E3-A644-4BBF-9B56-2CFFBF68B89C}" type="datetimeFigureOut">
              <a:rPr lang="nl-BE" smtClean="0"/>
              <a:t>30/06/2021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21A4B56-647C-4843-98EC-EB2CCFD0A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C1A2C54-75C6-4A8E-B131-9609C4372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9E298-005E-423D-8BF1-671D57F207A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49525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1570EA-7916-4E80-9FB4-775D79C96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F2725DB-72E6-4C66-B859-EBA9251C55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2EB5DEF-F9E4-43A5-8DAF-BA670E962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9A8E3-A644-4BBF-9B56-2CFFBF68B89C}" type="datetimeFigureOut">
              <a:rPr lang="nl-BE" smtClean="0"/>
              <a:t>30/06/2021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0E5D650-8444-4711-BA78-1697A4DEC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58AF2A5-3319-4743-89CD-13D55731E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9E298-005E-423D-8BF1-671D57F207A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74985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A40611-6438-41BC-8E16-E1DA70B4E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8C7056D-06C0-4011-9914-B65ABEF72A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3FE2333-BC69-4369-BCFE-CA99E4976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D37A165-F218-43F2-8682-4AB12C8B2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9A8E3-A644-4BBF-9B56-2CFFBF68B89C}" type="datetimeFigureOut">
              <a:rPr lang="nl-BE" smtClean="0"/>
              <a:t>30/06/2021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EEF569E-EDEE-4EA2-83D0-77EF16276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BFFB4B4-7F39-44F5-ABE7-3B499FA2E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9E298-005E-423D-8BF1-671D57F207A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00652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549BFF-8A86-478F-A277-04E6F4164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2BD30B2-4D62-438B-9777-A8E181E40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2643904-982C-4207-A27C-E10BE42421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B24EC8E-7285-4D92-AF19-8EE0067402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AE876111-1B38-4EF9-B9F5-DF94479901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31681C8-1CE7-437A-9864-81FF34C7E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9A8E3-A644-4BBF-9B56-2CFFBF68B89C}" type="datetimeFigureOut">
              <a:rPr lang="nl-BE" smtClean="0"/>
              <a:t>30/06/2021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75FECC3-9072-44C8-8C53-1AD5392BA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49088AA0-56E3-4BB9-9D50-EA0475F08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9E298-005E-423D-8BF1-671D57F207A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686541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2EB654-09FB-4115-90BF-405B6A03E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6F390E6-F01D-4DB2-8C2F-5976923DA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9A8E3-A644-4BBF-9B56-2CFFBF68B89C}" type="datetimeFigureOut">
              <a:rPr lang="nl-BE" smtClean="0"/>
              <a:t>30/06/2021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8C28832-DF18-4857-B3C1-47A667DD7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7E6BEAC-A9FA-44B0-9FE0-B2D2B7FA7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9E298-005E-423D-8BF1-671D57F207A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1377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4AB32FD-04F4-42A5-9A55-173B3F760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9A8E3-A644-4BBF-9B56-2CFFBF68B89C}" type="datetimeFigureOut">
              <a:rPr lang="nl-BE" smtClean="0"/>
              <a:t>30/06/2021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CC80043E-3041-4E74-864C-2304368CC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E2B0ADF-A273-4CEB-9301-2BE25AC63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9E298-005E-423D-8BF1-671D57F207A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47763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9E1390-2564-4950-917E-BB15DBD36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B3C415-6E7E-42F5-8A80-1BF1219A0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C48D6A0-186E-408C-AB8A-B2ED8FE90C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AAECB61-FC00-4625-AA21-E2AF8DBEC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9A8E3-A644-4BBF-9B56-2CFFBF68B89C}" type="datetimeFigureOut">
              <a:rPr lang="nl-BE" smtClean="0"/>
              <a:t>30/06/2021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ADD8217-06A5-4AA6-B84E-20E405862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67C6436-AF68-4FB0-922E-D278AFB23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9E298-005E-423D-8BF1-671D57F207A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66239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24C052-6C7F-449F-A432-6BF13264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94FCDF8-F7BA-41E5-9CA3-B6D6301065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9213B7B-C739-41E7-A5BF-70B28A8995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24E5C3B-5BB2-4D18-9F38-74AD2B41E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9A8E3-A644-4BBF-9B56-2CFFBF68B89C}" type="datetimeFigureOut">
              <a:rPr lang="nl-BE" smtClean="0"/>
              <a:t>30/06/2021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3D437CE-6077-466F-ACFD-DA6B598CF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B7A3298-76BE-41A2-91ED-61419B030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9E298-005E-423D-8BF1-671D57F207A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03893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hapt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EA151F6A-BBC5-446A-9CCA-51B6DB357E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342638" y="-1773535"/>
            <a:ext cx="98869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D445DA-04F4-4099-8F71-23E63D848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850" y="557767"/>
            <a:ext cx="6226920" cy="238760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8000"/>
              </a:lnSpc>
              <a:defRPr sz="8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C36BFF-837F-49C8-99FA-6D3C15674D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4721" y="4884653"/>
            <a:ext cx="3602334" cy="14056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840325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51787C-8956-412D-BB42-4F5DDAD65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3B8CA41-913F-484D-9179-DFD5D9B9C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8A4F4-9BC4-4F68-A0FF-B8E089649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9A8E3-A644-4BBF-9B56-2CFFBF68B89C}" type="datetimeFigureOut">
              <a:rPr lang="nl-BE" smtClean="0"/>
              <a:t>30/06/2021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8E760E7-F2B6-4F69-BD78-CEE4C1907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D7B8D5C-DECD-4611-AE86-D1B16CBC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9E298-005E-423D-8BF1-671D57F207A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08007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8B05AC3F-3FFA-4DDA-A96B-6987085958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158732B-0537-476B-B43B-4A17442A1A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CDDB1F7-8849-464B-816E-6B27176B5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9A8E3-A644-4BBF-9B56-2CFFBF68B89C}" type="datetimeFigureOut">
              <a:rPr lang="nl-BE" smtClean="0"/>
              <a:t>30/06/2021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3942B5B-7282-4AB1-AE28-62A34650D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160773B-7BBD-4616-8DFE-D895216B9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9E298-005E-423D-8BF1-671D57F207A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77384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55205B02-6FF7-4F29-BAEF-610C09CE01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313" y="4820852"/>
            <a:ext cx="1924589" cy="2048143"/>
          </a:xfrm>
          <a:prstGeom prst="rect">
            <a:avLst/>
          </a:prstGeom>
        </p:spPr>
      </p:pic>
      <p:sp>
        <p:nvSpPr>
          <p:cNvPr id="7" name="Tijdelijke aanduiding voor tekst 7">
            <a:extLst>
              <a:ext uri="{FF2B5EF4-FFF2-40B4-BE49-F238E27FC236}">
                <a16:creationId xmlns:a16="http://schemas.microsoft.com/office/drawing/2014/main" id="{244931E4-6CD2-4B64-9C7B-FD455115E9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3115" y="3415731"/>
            <a:ext cx="8151284" cy="631336"/>
          </a:xfrm>
        </p:spPr>
        <p:txBody>
          <a:bodyPr>
            <a:normAutofit/>
          </a:bodyPr>
          <a:lstStyle>
            <a:lvl1pPr marL="0" indent="0" algn="l">
              <a:buNone/>
              <a:defRPr sz="3733" b="0" i="1">
                <a:solidFill>
                  <a:srgbClr val="FF261F"/>
                </a:solidFill>
                <a:latin typeface="Raleway ExtraBold" panose="020B0903030101060003" pitchFamily="34" charset="0"/>
                <a:cs typeface="Raleway ExtraBold" panose="020B0903030101060003" pitchFamily="34" charset="0"/>
              </a:defRPr>
            </a:lvl1pPr>
            <a:lvl2pPr algn="r">
              <a:defRPr b="0" i="0">
                <a:latin typeface="Vista Slab OT Light"/>
                <a:cs typeface="Vista Slab OT Light"/>
              </a:defRPr>
            </a:lvl2pPr>
            <a:lvl3pPr algn="r">
              <a:defRPr b="0" i="0">
                <a:latin typeface="Vista Slab OT Light"/>
                <a:cs typeface="Vista Slab OT Light"/>
              </a:defRPr>
            </a:lvl3pPr>
            <a:lvl4pPr algn="r">
              <a:defRPr b="0" i="0">
                <a:latin typeface="Vista Slab OT Light"/>
                <a:cs typeface="Vista Slab OT Light"/>
              </a:defRPr>
            </a:lvl4pPr>
            <a:lvl5pPr algn="r">
              <a:defRPr b="0" i="0">
                <a:latin typeface="Vista Slab OT Light"/>
                <a:cs typeface="Vista Slab OT Light"/>
              </a:defRPr>
            </a:lvl5pPr>
          </a:lstStyle>
          <a:p>
            <a:pPr lvl="0"/>
            <a:r>
              <a:rPr lang="nl-BE" dirty="0" err="1"/>
              <a:t>Subtitle</a:t>
            </a:r>
            <a:r>
              <a:rPr lang="nl-BE" dirty="0"/>
              <a:t>.</a:t>
            </a:r>
            <a:endParaRPr lang="nl-NL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99294407-C801-4D40-B5F4-71A3E0EFF3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63114" y="2700866"/>
            <a:ext cx="8151284" cy="836401"/>
          </a:xfrm>
        </p:spPr>
        <p:txBody>
          <a:bodyPr anchor="b">
            <a:normAutofit/>
          </a:bodyPr>
          <a:lstStyle>
            <a:lvl1pPr marL="0" indent="0" algn="l">
              <a:buNone/>
              <a:defRPr sz="4267" b="0" i="0">
                <a:solidFill>
                  <a:schemeClr val="tx1"/>
                </a:solidFill>
                <a:latin typeface="Raleway Black" panose="020B0A03030101060003" pitchFamily="34" charset="0"/>
                <a:cs typeface="Raleway Black" panose="020B0A03030101060003" pitchFamily="34" charset="0"/>
              </a:defRPr>
            </a:lvl1pPr>
            <a:lvl2pPr algn="r">
              <a:defRPr b="0" i="0">
                <a:latin typeface="Vista Slab OT Light"/>
                <a:cs typeface="Vista Slab OT Light"/>
              </a:defRPr>
            </a:lvl2pPr>
            <a:lvl3pPr algn="r">
              <a:defRPr b="0" i="0">
                <a:latin typeface="Vista Slab OT Light"/>
                <a:cs typeface="Vista Slab OT Light"/>
              </a:defRPr>
            </a:lvl3pPr>
            <a:lvl4pPr algn="r">
              <a:defRPr b="0" i="0">
                <a:latin typeface="Vista Slab OT Light"/>
                <a:cs typeface="Vista Slab OT Light"/>
              </a:defRPr>
            </a:lvl4pPr>
            <a:lvl5pPr algn="r">
              <a:defRPr b="0" i="0">
                <a:latin typeface="Vista Slab OT Light"/>
                <a:cs typeface="Vista Slab OT Light"/>
              </a:defRPr>
            </a:lvl5pPr>
          </a:lstStyle>
          <a:p>
            <a:pPr lvl="0"/>
            <a:r>
              <a:rPr lang="nl-BE" dirty="0" err="1"/>
              <a:t>Title</a:t>
            </a:r>
            <a:endParaRPr lang="nl-NL" dirty="0"/>
          </a:p>
        </p:txBody>
      </p:sp>
      <p:sp>
        <p:nvSpPr>
          <p:cNvPr id="9" name="Tijdelijke aanduiding voor tekst 7">
            <a:extLst>
              <a:ext uri="{FF2B5EF4-FFF2-40B4-BE49-F238E27FC236}">
                <a16:creationId xmlns:a16="http://schemas.microsoft.com/office/drawing/2014/main" id="{00C51987-B220-44A4-BDB8-B3BAB951B4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63115" y="4866621"/>
            <a:ext cx="8151284" cy="1025728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ora" panose="00000500000000000000" pitchFamily="2" charset="0"/>
                <a:cs typeface="Lora" panose="00000500000000000000" pitchFamily="2" charset="0"/>
              </a:defRPr>
            </a:lvl1pPr>
            <a:lvl2pPr algn="r">
              <a:defRPr b="0" i="0">
                <a:latin typeface="Vista Slab OT Light"/>
                <a:cs typeface="Vista Slab OT Light"/>
              </a:defRPr>
            </a:lvl2pPr>
            <a:lvl3pPr algn="r">
              <a:defRPr b="0" i="0">
                <a:latin typeface="Vista Slab OT Light"/>
                <a:cs typeface="Vista Slab OT Light"/>
              </a:defRPr>
            </a:lvl3pPr>
            <a:lvl4pPr algn="r">
              <a:defRPr b="0" i="0">
                <a:latin typeface="Vista Slab OT Light"/>
                <a:cs typeface="Vista Slab OT Light"/>
              </a:defRPr>
            </a:lvl4pPr>
            <a:lvl5pPr algn="r">
              <a:defRPr b="0" i="0">
                <a:latin typeface="Vista Slab OT Light"/>
                <a:cs typeface="Vista Slab OT Light"/>
              </a:defRPr>
            </a:lvl5pPr>
          </a:lstStyle>
          <a:p>
            <a:pPr lvl="0"/>
            <a:r>
              <a:rPr lang="nl-BE" dirty="0" err="1"/>
              <a:t>Location</a:t>
            </a:r>
            <a:r>
              <a:rPr lang="nl-BE" dirty="0"/>
              <a:t> - date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4E8DD6FD-DE30-4461-9D7D-1FCA5570DB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067" y="6070150"/>
            <a:ext cx="2336800" cy="42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1409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E5CCC4-79C4-4095-ADF0-CE1A36F83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56350"/>
            <a:ext cx="5159098" cy="365125"/>
          </a:xfrm>
          <a:prstGeom prst="rect">
            <a:avLst/>
          </a:prstGeom>
        </p:spPr>
        <p:txBody>
          <a:bodyPr rIns="0"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r>
              <a:rPr lang="nl-BE" dirty="0"/>
              <a:t>Made In – titel presentatie</a:t>
            </a:r>
            <a:endParaRPr lang="en-GB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DBA02-E0B4-40CB-AD39-34B789C7E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7152" y="6356350"/>
            <a:ext cx="521636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accent1"/>
                </a:solidFill>
              </a:defRPr>
            </a:lvl1pPr>
          </a:lstStyle>
          <a:p>
            <a:pPr algn="r"/>
            <a:fld id="{4885EEDE-A35D-4C08-94D4-878D80F43B04}" type="slidenum">
              <a:rPr lang="en-GB" smtClean="0"/>
              <a:pPr algn="r"/>
              <a:t>‹#›</a:t>
            </a:fld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DD63615-B86E-43DB-95BE-3946BA1202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24991" y="276801"/>
            <a:ext cx="1044321" cy="720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002086B-98A1-4A59-8CC1-974E9102A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263" y="426494"/>
            <a:ext cx="10078612" cy="831573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5F650E-073F-41D8-8C11-FDEC224F0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263" y="1558925"/>
            <a:ext cx="10079037" cy="4510088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Font typeface="Arial" panose="020B0604020202020204" pitchFamily="34" charset="0"/>
              <a:buChar char="•"/>
              <a:defRPr sz="2400">
                <a:solidFill>
                  <a:schemeClr val="accent2"/>
                </a:solidFill>
              </a:defRPr>
            </a:lvl1pPr>
            <a:lvl2pPr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3pPr>
            <a:lvl4pPr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accent2"/>
                </a:solidFill>
              </a:defRPr>
            </a:lvl4pPr>
            <a:lvl5pPr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497730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ECFE009-BD19-4984-A53A-C77837B7DC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2500" y="1089000"/>
            <a:ext cx="6747000" cy="4680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3525178-9DE8-4995-BA0E-8A238CD0B7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742" y="1368532"/>
            <a:ext cx="5768698" cy="3498039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ts val="5400"/>
              </a:lnSpc>
              <a:defRPr sz="5400" b="1">
                <a:solidFill>
                  <a:srgbClr val="303F6E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402485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E5CCC4-79C4-4095-ADF0-CE1A36F83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56350"/>
            <a:ext cx="5159098" cy="365125"/>
          </a:xfrm>
          <a:prstGeom prst="rect">
            <a:avLst/>
          </a:prstGeom>
        </p:spPr>
        <p:txBody>
          <a:bodyPr rIns="0"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r>
              <a:rPr lang="nl-BE" dirty="0"/>
              <a:t>Made In – titel presentatie</a:t>
            </a:r>
            <a:endParaRPr lang="en-GB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DBA02-E0B4-40CB-AD39-34B789C7E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7152" y="6356350"/>
            <a:ext cx="521636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accent1"/>
                </a:solidFill>
              </a:defRPr>
            </a:lvl1pPr>
          </a:lstStyle>
          <a:p>
            <a:pPr algn="r"/>
            <a:fld id="{4885EEDE-A35D-4C08-94D4-878D80F43B04}" type="slidenum">
              <a:rPr lang="en-GB" smtClean="0"/>
              <a:pPr algn="r"/>
              <a:t>‹#›</a:t>
            </a:fld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DD63615-B86E-43DB-95BE-3946BA1202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24991" y="276801"/>
            <a:ext cx="1044321" cy="720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002086B-98A1-4A59-8CC1-974E9102A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263" y="426494"/>
            <a:ext cx="10078612" cy="831573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5F650E-073F-41D8-8C11-FDEC224F0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263" y="1558925"/>
            <a:ext cx="10079037" cy="4510088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Font typeface="Arial" panose="020B0604020202020204" pitchFamily="34" charset="0"/>
              <a:buChar char="•"/>
              <a:defRPr sz="2400">
                <a:solidFill>
                  <a:schemeClr val="accent2"/>
                </a:solidFill>
              </a:defRPr>
            </a:lvl1pPr>
            <a:lvl2pPr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3pPr>
            <a:lvl4pPr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accent2"/>
                </a:solidFill>
              </a:defRPr>
            </a:lvl4pPr>
            <a:lvl5pPr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963304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127F183-54CB-4610-A863-3C07673CA74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4148138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E5CCC4-79C4-4095-ADF0-CE1A36F83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56350"/>
            <a:ext cx="5159098" cy="365125"/>
          </a:xfrm>
          <a:prstGeom prst="rect">
            <a:avLst/>
          </a:prstGeom>
        </p:spPr>
        <p:txBody>
          <a:bodyPr tIns="46800" rIns="0"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r>
              <a:rPr lang="nl-BE" dirty="0"/>
              <a:t>Made In – titel presentatie</a:t>
            </a:r>
            <a:endParaRPr lang="en-GB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DBA02-E0B4-40CB-AD39-34B789C7E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7152" y="6356350"/>
            <a:ext cx="521636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accent1"/>
                </a:solidFill>
              </a:defRPr>
            </a:lvl1pPr>
          </a:lstStyle>
          <a:p>
            <a:pPr algn="r"/>
            <a:fld id="{4885EEDE-A35D-4C08-94D4-878D80F43B04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002086B-98A1-4A59-8CC1-974E9102A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263" y="4427761"/>
            <a:ext cx="10078612" cy="708835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4F690D47-1177-4A14-9AA5-E80110F128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263" y="5136595"/>
            <a:ext cx="10079037" cy="116601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FontTx/>
              <a:buNone/>
              <a:defRPr sz="1600">
                <a:solidFill>
                  <a:schemeClr val="accent2"/>
                </a:solidFill>
              </a:defRPr>
            </a:lvl1pPr>
            <a:lvl2pPr>
              <a:buClr>
                <a:schemeClr val="accent1"/>
              </a:buClr>
              <a:buFontTx/>
              <a:buNone/>
              <a:defRPr sz="1800">
                <a:solidFill>
                  <a:schemeClr val="accent2"/>
                </a:solidFill>
              </a:defRPr>
            </a:lvl2pPr>
            <a:lvl3pPr>
              <a:buClr>
                <a:schemeClr val="accent1"/>
              </a:buClr>
              <a:buFontTx/>
              <a:buNone/>
              <a:defRPr sz="1800">
                <a:solidFill>
                  <a:schemeClr val="accent2"/>
                </a:solidFill>
              </a:defRPr>
            </a:lvl3pPr>
            <a:lvl4pPr>
              <a:buClr>
                <a:schemeClr val="accent1"/>
              </a:buClr>
              <a:buFontTx/>
              <a:buNone/>
              <a:defRPr sz="1600">
                <a:solidFill>
                  <a:schemeClr val="accent2"/>
                </a:solidFill>
              </a:defRPr>
            </a:lvl4pPr>
            <a:lvl5pPr>
              <a:buClr>
                <a:schemeClr val="accent1"/>
              </a:buClr>
              <a:buFontTx/>
              <a:buNone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3A900B1A-F778-406D-8746-F7D3F23DF8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825200" y="277200"/>
            <a:ext cx="1044000" cy="7200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309265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-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127F183-54CB-4610-A863-3C07673CA74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E5CCC4-79C4-4095-ADF0-CE1A36F83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56350"/>
            <a:ext cx="5159098" cy="365125"/>
          </a:xfrm>
          <a:prstGeom prst="rect">
            <a:avLst/>
          </a:prstGeom>
        </p:spPr>
        <p:txBody>
          <a:bodyPr rIns="0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Made In – titel presentatie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DBA02-E0B4-40CB-AD39-34B789C7E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7152" y="6356350"/>
            <a:ext cx="521636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4885EEDE-A35D-4C08-94D4-878D80F43B0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DD63615-B86E-43DB-95BE-3946BA1202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24991" y="276801"/>
            <a:ext cx="1044321" cy="720000"/>
          </a:xfrm>
          <a:prstGeom prst="rect">
            <a:avLst/>
          </a:prstGeom>
        </p:spPr>
      </p:pic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4F690D47-1177-4A14-9AA5-E80110F128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39666" y="2695649"/>
            <a:ext cx="3985326" cy="2901215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FontTx/>
              <a:buNone/>
              <a:defRPr sz="1600"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buFontTx/>
              <a:buNone/>
              <a:defRPr sz="1800">
                <a:solidFill>
                  <a:schemeClr val="accent2"/>
                </a:solidFill>
              </a:defRPr>
            </a:lvl2pPr>
            <a:lvl3pPr>
              <a:buClr>
                <a:schemeClr val="accent1"/>
              </a:buClr>
              <a:buFontTx/>
              <a:buNone/>
              <a:defRPr sz="1800">
                <a:solidFill>
                  <a:schemeClr val="accent2"/>
                </a:solidFill>
              </a:defRPr>
            </a:lvl3pPr>
            <a:lvl4pPr>
              <a:buClr>
                <a:schemeClr val="accent1"/>
              </a:buClr>
              <a:buFontTx/>
              <a:buNone/>
              <a:defRPr sz="1600">
                <a:solidFill>
                  <a:schemeClr val="accent2"/>
                </a:solidFill>
              </a:defRPr>
            </a:lvl4pPr>
            <a:lvl5pPr>
              <a:buClr>
                <a:schemeClr val="accent1"/>
              </a:buClr>
              <a:buFontTx/>
              <a:buNone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318671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-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127F183-54CB-4610-A863-3C07673CA74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65791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E5CCC4-79C4-4095-ADF0-CE1A36F83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56350"/>
            <a:ext cx="5159098" cy="365125"/>
          </a:xfrm>
          <a:prstGeom prst="rect">
            <a:avLst/>
          </a:prstGeom>
        </p:spPr>
        <p:txBody>
          <a:bodyPr rIns="0"/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Made In – titel presentatie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DBA02-E0B4-40CB-AD39-34B789C7E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7152" y="6356350"/>
            <a:ext cx="521636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accent1"/>
                </a:solidFill>
              </a:defRPr>
            </a:lvl1pPr>
          </a:lstStyle>
          <a:p>
            <a:fld id="{4885EEDE-A35D-4C08-94D4-878D80F43B0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DD63615-B86E-43DB-95BE-3946BA1202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24991" y="276801"/>
            <a:ext cx="1044321" cy="720000"/>
          </a:xfrm>
          <a:prstGeom prst="rect">
            <a:avLst/>
          </a:prstGeom>
        </p:spPr>
      </p:pic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4F690D47-1177-4A14-9AA5-E80110F128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90646" y="2104959"/>
            <a:ext cx="3580812" cy="244628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FontTx/>
              <a:buNone/>
              <a:defRPr sz="1600">
                <a:solidFill>
                  <a:schemeClr val="accent2"/>
                </a:solidFill>
              </a:defRPr>
            </a:lvl1pPr>
            <a:lvl2pPr>
              <a:buClr>
                <a:schemeClr val="accent1"/>
              </a:buClr>
              <a:buFontTx/>
              <a:buNone/>
              <a:defRPr sz="1800">
                <a:solidFill>
                  <a:schemeClr val="accent2"/>
                </a:solidFill>
              </a:defRPr>
            </a:lvl2pPr>
            <a:lvl3pPr>
              <a:buClr>
                <a:schemeClr val="accent1"/>
              </a:buClr>
              <a:buFontTx/>
              <a:buNone/>
              <a:defRPr sz="1800">
                <a:solidFill>
                  <a:schemeClr val="accent2"/>
                </a:solidFill>
              </a:defRPr>
            </a:lvl3pPr>
            <a:lvl4pPr>
              <a:buClr>
                <a:schemeClr val="accent1"/>
              </a:buClr>
              <a:buFontTx/>
              <a:buNone/>
              <a:defRPr sz="1600">
                <a:solidFill>
                  <a:schemeClr val="accent2"/>
                </a:solidFill>
              </a:defRPr>
            </a:lvl4pPr>
            <a:lvl5pPr>
              <a:buClr>
                <a:schemeClr val="accent1"/>
              </a:buClr>
              <a:buFontTx/>
              <a:buNone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FDFED702-CFAA-40EF-AEAD-D6E1603AE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0646" y="1156787"/>
            <a:ext cx="3580812" cy="708835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832231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-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127F183-54CB-4610-A863-3C07673CA74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E5CCC4-79C4-4095-ADF0-CE1A36F83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56350"/>
            <a:ext cx="5159098" cy="365125"/>
          </a:xfrm>
          <a:prstGeom prst="rect">
            <a:avLst/>
          </a:prstGeom>
        </p:spPr>
        <p:txBody>
          <a:bodyPr rIns="0"/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Made In – titel presentatie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DBA02-E0B4-40CB-AD39-34B789C7E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7152" y="6356350"/>
            <a:ext cx="521636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accent1"/>
                </a:solidFill>
              </a:defRPr>
            </a:lvl1pPr>
          </a:lstStyle>
          <a:p>
            <a:fld id="{4885EEDE-A35D-4C08-94D4-878D80F43B0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50312F4-F4F5-4B88-81C5-4A2190B51D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600" y="517238"/>
            <a:ext cx="5190000" cy="3600000"/>
          </a:xfrm>
          <a:prstGeom prst="rect">
            <a:avLst/>
          </a:prstGeom>
        </p:spPr>
      </p:pic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4F690D47-1177-4A14-9AA5-E80110F128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407" y="996802"/>
            <a:ext cx="4219051" cy="2212804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accent1"/>
              </a:buClr>
              <a:buFontTx/>
              <a:buNone/>
              <a:defRPr sz="1800">
                <a:solidFill>
                  <a:schemeClr val="accent2"/>
                </a:solidFill>
              </a:defRPr>
            </a:lvl2pPr>
            <a:lvl3pPr>
              <a:buClr>
                <a:schemeClr val="accent1"/>
              </a:buClr>
              <a:buFontTx/>
              <a:buNone/>
              <a:defRPr sz="1800">
                <a:solidFill>
                  <a:schemeClr val="accent2"/>
                </a:solidFill>
              </a:defRPr>
            </a:lvl3pPr>
            <a:lvl4pPr>
              <a:buClr>
                <a:schemeClr val="accent1"/>
              </a:buClr>
              <a:buFontTx/>
              <a:buNone/>
              <a:defRPr sz="1600">
                <a:solidFill>
                  <a:schemeClr val="accent2"/>
                </a:solidFill>
              </a:defRPr>
            </a:lvl4pPr>
            <a:lvl5pPr>
              <a:buClr>
                <a:schemeClr val="accent1"/>
              </a:buClr>
              <a:buFontTx/>
              <a:buNone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846DDFE1-40CF-4CFA-B7CF-7B018068FC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825200" y="277200"/>
            <a:ext cx="1044000" cy="720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516750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- 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127F183-54CB-4610-A863-3C07673CA74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E5CCC4-79C4-4095-ADF0-CE1A36F83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56350"/>
            <a:ext cx="5159098" cy="365125"/>
          </a:xfrm>
          <a:prstGeom prst="rect">
            <a:avLst/>
          </a:prstGeom>
        </p:spPr>
        <p:txBody>
          <a:bodyPr rIns="0"/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Made In – titel presentatie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DBA02-E0B4-40CB-AD39-34B789C7E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7152" y="6356350"/>
            <a:ext cx="521636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accent1"/>
                </a:solidFill>
              </a:defRPr>
            </a:lvl1pPr>
          </a:lstStyle>
          <a:p>
            <a:fld id="{4885EEDE-A35D-4C08-94D4-878D80F43B0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16B8C0A2-C604-4EA2-9802-0639599ED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263" y="428400"/>
            <a:ext cx="5434161" cy="708835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98581AC2-8191-4C81-9076-F145ECC8E9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263" y="1374664"/>
            <a:ext cx="5434161" cy="116601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FontTx/>
              <a:buNone/>
              <a:defRPr sz="1600"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buFontTx/>
              <a:buNone/>
              <a:defRPr sz="1800">
                <a:solidFill>
                  <a:schemeClr val="accent2"/>
                </a:solidFill>
              </a:defRPr>
            </a:lvl2pPr>
            <a:lvl3pPr>
              <a:buClr>
                <a:schemeClr val="accent1"/>
              </a:buClr>
              <a:buFontTx/>
              <a:buNone/>
              <a:defRPr sz="1800">
                <a:solidFill>
                  <a:schemeClr val="accent2"/>
                </a:solidFill>
              </a:defRPr>
            </a:lvl3pPr>
            <a:lvl4pPr>
              <a:buClr>
                <a:schemeClr val="accent1"/>
              </a:buClr>
              <a:buFontTx/>
              <a:buNone/>
              <a:defRPr sz="1600">
                <a:solidFill>
                  <a:schemeClr val="accent2"/>
                </a:solidFill>
              </a:defRPr>
            </a:lvl4pPr>
            <a:lvl5pPr>
              <a:buClr>
                <a:schemeClr val="accent1"/>
              </a:buClr>
              <a:buFontTx/>
              <a:buNone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CCEEE385-D9A0-4378-A897-E93CD8F6ED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825200" y="277200"/>
            <a:ext cx="1044000" cy="7200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27785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3091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49" r:id="rId2"/>
    <p:sldLayoutId id="2147483655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0B25C524-9565-4F81-9F53-431298955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ABEA534-4B0B-413D-9228-44393C770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A158D8A-0C7B-4D20-BED1-A41248F683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09A8E3-A644-4BBF-9B56-2CFFBF68B89C}" type="datetimeFigureOut">
              <a:rPr lang="nl-BE" smtClean="0"/>
              <a:t>30/06/2021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1819B85-68C0-4866-9295-5F337FF5EE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54D80F0-6A00-4C4D-931B-E360283C19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9E298-005E-423D-8BF1-671D57F207A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09550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6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7.png"/><Relationship Id="rId5" Type="http://schemas.openxmlformats.org/officeDocument/2006/relationships/image" Target="../media/image30.png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6.jp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12.png"/><Relationship Id="rId7" Type="http://schemas.openxmlformats.org/officeDocument/2006/relationships/image" Target="../media/image16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Afbeelding 27">
            <a:extLst>
              <a:ext uri="{FF2B5EF4-FFF2-40B4-BE49-F238E27FC236}">
                <a16:creationId xmlns:a16="http://schemas.microsoft.com/office/drawing/2014/main" id="{340ABBF1-3ACC-43C2-A448-340142748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258" y="0"/>
            <a:ext cx="5766264" cy="6858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027CFC-537B-4C68-B785-0A3900183D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0931" y="1392639"/>
            <a:ext cx="4957894" cy="5465361"/>
          </a:xfrm>
        </p:spPr>
        <p:txBody>
          <a:bodyPr/>
          <a:lstStyle/>
          <a:p>
            <a:pPr marL="0" indent="0"/>
            <a:r>
              <a:rPr lang="nl-BE" dirty="0"/>
              <a:t>Price Model</a:t>
            </a:r>
            <a:endParaRPr lang="en-GB" dirty="0"/>
          </a:p>
          <a:p>
            <a:pPr marL="0" indent="0"/>
            <a:endParaRPr lang="en-GB" dirty="0"/>
          </a:p>
          <a:p>
            <a:pPr marL="0" indent="0"/>
            <a:endParaRPr lang="en-GB" dirty="0"/>
          </a:p>
          <a:p>
            <a:pPr marL="0" indent="0"/>
            <a:endParaRPr lang="en-GB" dirty="0"/>
          </a:p>
          <a:p>
            <a:pPr marL="0" indent="0"/>
            <a:endParaRPr lang="en-GB" dirty="0"/>
          </a:p>
          <a:p>
            <a:pPr marL="0" indent="0"/>
            <a:r>
              <a:rPr lang="en-GB" dirty="0"/>
              <a:t>Presented by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Maarten Van den </a:t>
            </a:r>
            <a:r>
              <a:rPr lang="en-GB" dirty="0" err="1"/>
              <a:t>Bulcke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Leonor Drummond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Hoang Minh Nguyen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Jacques </a:t>
            </a:r>
            <a:r>
              <a:rPr lang="en-GB" dirty="0" err="1"/>
              <a:t>Declercq</a:t>
            </a:r>
            <a:endParaRPr lang="en-GB" dirty="0"/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6544060-E576-FB45-9132-232CEAE44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31" y="457200"/>
            <a:ext cx="2298613" cy="83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02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13">
            <a:extLst>
              <a:ext uri="{FF2B5EF4-FFF2-40B4-BE49-F238E27FC236}">
                <a16:creationId xmlns:a16="http://schemas.microsoft.com/office/drawing/2014/main" id="{D485007B-90C7-4A43-BE4B-7AB3B1CD43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49" r="7689"/>
          <a:stretch/>
        </p:blipFill>
        <p:spPr>
          <a:xfrm>
            <a:off x="-1463357" y="-105207"/>
            <a:ext cx="5345581" cy="7000875"/>
          </a:xfrm>
          <a:prstGeom prst="rect">
            <a:avLst/>
          </a:prstGeom>
        </p:spPr>
      </p:pic>
      <p:pic>
        <p:nvPicPr>
          <p:cNvPr id="8" name="Picture 2" descr="Immo te koop en te huur in België | Zimmo">
            <a:extLst>
              <a:ext uri="{FF2B5EF4-FFF2-40B4-BE49-F238E27FC236}">
                <a16:creationId xmlns:a16="http://schemas.microsoft.com/office/drawing/2014/main" id="{1637EB2D-39D2-4677-ADE8-33483B41E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2365" y="268216"/>
            <a:ext cx="1260460" cy="74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734057F-F447-3D4F-A5D8-C8C6B48C9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634" y="268216"/>
            <a:ext cx="1521921" cy="573932"/>
          </a:xfrm>
          <a:prstGeom prst="rect">
            <a:avLst/>
          </a:prstGeom>
        </p:spPr>
      </p:pic>
      <p:sp>
        <p:nvSpPr>
          <p:cNvPr id="7" name="Titel 3">
            <a:extLst>
              <a:ext uri="{FF2B5EF4-FFF2-40B4-BE49-F238E27FC236}">
                <a16:creationId xmlns:a16="http://schemas.microsoft.com/office/drawing/2014/main" id="{DB0C5F12-A935-3044-970F-EAC36F04EA0E}"/>
              </a:ext>
            </a:extLst>
          </p:cNvPr>
          <p:cNvSpPr txBox="1">
            <a:spLocks/>
          </p:cNvSpPr>
          <p:nvPr/>
        </p:nvSpPr>
        <p:spPr>
          <a:xfrm>
            <a:off x="1949356" y="-556281"/>
            <a:ext cx="8293287" cy="1965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BE" sz="3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 per subtype per region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4D1041D8-CF44-5C4F-98C0-6CFD59EAB3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637" y="842148"/>
            <a:ext cx="7300729" cy="4691062"/>
          </a:xfrm>
          <a:prstGeom prst="rect">
            <a:avLst/>
          </a:prstGeom>
        </p:spPr>
      </p:pic>
      <p:pic>
        <p:nvPicPr>
          <p:cNvPr id="13" name="Afbeelding 10">
            <a:extLst>
              <a:ext uri="{FF2B5EF4-FFF2-40B4-BE49-F238E27FC236}">
                <a16:creationId xmlns:a16="http://schemas.microsoft.com/office/drawing/2014/main" id="{25FD8C7D-F50B-E544-AE4C-33244F8A16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525" y="5268156"/>
            <a:ext cx="600164" cy="600164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A65DDDE0-58C4-F247-8958-14CF0EFA03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525" y="6107142"/>
            <a:ext cx="501189" cy="501189"/>
          </a:xfrm>
          <a:prstGeom prst="rect">
            <a:avLst/>
          </a:prstGeom>
        </p:spPr>
      </p:pic>
      <p:sp>
        <p:nvSpPr>
          <p:cNvPr id="16" name="Tekstvak 24">
            <a:extLst>
              <a:ext uri="{FF2B5EF4-FFF2-40B4-BE49-F238E27FC236}">
                <a16:creationId xmlns:a16="http://schemas.microsoft.com/office/drawing/2014/main" id="{177E169B-6247-914C-8D25-26A39FED51D2}"/>
              </a:ext>
            </a:extLst>
          </p:cNvPr>
          <p:cNvSpPr txBox="1"/>
          <p:nvPr/>
        </p:nvSpPr>
        <p:spPr>
          <a:xfrm>
            <a:off x="4996907" y="5229979"/>
            <a:ext cx="5594727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 Bold" panose="020B0803030101060003" pitchFamily="34" charset="0"/>
                <a:ea typeface="+mn-ea"/>
                <a:cs typeface="+mn-cs"/>
              </a:rPr>
              <a:t>Price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A Villa in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Bruxelles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 is the most expensive property. 2</a:t>
            </a:r>
            <a:r>
              <a:rPr kumimoji="0" lang="en-US" sz="11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nd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 to a house in the same region and followed by a villa in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Vlaanderen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ora" panose="00000500000000000000" pitchFamily="2" charset="0"/>
              <a:ea typeface="+mn-ea"/>
              <a:cs typeface="+mn-cs"/>
            </a:endParaRPr>
          </a:p>
        </p:txBody>
      </p:sp>
      <p:sp>
        <p:nvSpPr>
          <p:cNvPr id="18" name="Tekstvak 24">
            <a:extLst>
              <a:ext uri="{FF2B5EF4-FFF2-40B4-BE49-F238E27FC236}">
                <a16:creationId xmlns:a16="http://schemas.microsoft.com/office/drawing/2014/main" id="{C00AC187-7AC0-FB47-9543-32DDA92ED562}"/>
              </a:ext>
            </a:extLst>
          </p:cNvPr>
          <p:cNvSpPr txBox="1"/>
          <p:nvPr/>
        </p:nvSpPr>
        <p:spPr>
          <a:xfrm>
            <a:off x="4996907" y="6165216"/>
            <a:ext cx="5594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 Bold" panose="020B0803030101060003" pitchFamily="34" charset="0"/>
                <a:ea typeface="+mn-ea"/>
                <a:cs typeface="+mn-cs"/>
              </a:rPr>
              <a:t>Interesting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A villa is almost double the price of a house in any region.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ora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0495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Immo te koop en te huur in België | Zimmo">
            <a:extLst>
              <a:ext uri="{FF2B5EF4-FFF2-40B4-BE49-F238E27FC236}">
                <a16:creationId xmlns:a16="http://schemas.microsoft.com/office/drawing/2014/main" id="{1637EB2D-39D2-4677-ADE8-33483B41E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2365" y="268216"/>
            <a:ext cx="1260460" cy="74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734057F-F447-3D4F-A5D8-C8C6B48C9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634" y="268216"/>
            <a:ext cx="1521921" cy="573932"/>
          </a:xfrm>
          <a:prstGeom prst="rect">
            <a:avLst/>
          </a:prstGeom>
        </p:spPr>
      </p:pic>
      <p:sp>
        <p:nvSpPr>
          <p:cNvPr id="7" name="Titel 3">
            <a:extLst>
              <a:ext uri="{FF2B5EF4-FFF2-40B4-BE49-F238E27FC236}">
                <a16:creationId xmlns:a16="http://schemas.microsoft.com/office/drawing/2014/main" id="{DB0C5F12-A935-3044-970F-EAC36F04EA0E}"/>
              </a:ext>
            </a:extLst>
          </p:cNvPr>
          <p:cNvSpPr txBox="1">
            <a:spLocks/>
          </p:cNvSpPr>
          <p:nvPr/>
        </p:nvSpPr>
        <p:spPr>
          <a:xfrm>
            <a:off x="834931" y="-556282"/>
            <a:ext cx="8293287" cy="1965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BE" sz="3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 per subtype per province</a:t>
            </a:r>
          </a:p>
        </p:txBody>
      </p:sp>
      <p:sp>
        <p:nvSpPr>
          <p:cNvPr id="16" name="Tekstvak 24">
            <a:extLst>
              <a:ext uri="{FF2B5EF4-FFF2-40B4-BE49-F238E27FC236}">
                <a16:creationId xmlns:a16="http://schemas.microsoft.com/office/drawing/2014/main" id="{177E169B-6247-914C-8D25-26A39FED51D2}"/>
              </a:ext>
            </a:extLst>
          </p:cNvPr>
          <p:cNvSpPr txBox="1"/>
          <p:nvPr/>
        </p:nvSpPr>
        <p:spPr>
          <a:xfrm>
            <a:off x="4182277" y="6032361"/>
            <a:ext cx="5594727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 Bold" panose="020B0803030101060003" pitchFamily="34" charset="0"/>
                <a:ea typeface="+mn-ea"/>
                <a:cs typeface="+mn-cs"/>
              </a:rPr>
              <a:t>Interesting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The most expensive apartment is in </a:t>
            </a:r>
            <a:r>
              <a:rPr lang="en-US" sz="1100" dirty="0">
                <a:solidFill>
                  <a:prstClr val="black"/>
                </a:solidFill>
                <a:latin typeface="Lora" panose="00000500000000000000" pitchFamily="2" charset="0"/>
              </a:rPr>
              <a:t>O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ost-Vlaanderen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prstClr val="black"/>
                </a:solidFill>
                <a:latin typeface="Lora" panose="00000500000000000000" pitchFamily="2" charset="0"/>
              </a:rPr>
              <a:t>The cheapest to buy is in Liege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ora" panose="00000500000000000000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ora" panose="00000500000000000000" pitchFamily="2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D8E479-2681-A64F-9FC2-4B9936804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192" y="842148"/>
            <a:ext cx="8829672" cy="4813643"/>
          </a:xfrm>
          <a:prstGeom prst="rect">
            <a:avLst/>
          </a:prstGeom>
        </p:spPr>
      </p:pic>
      <p:pic>
        <p:nvPicPr>
          <p:cNvPr id="18" name="Afbeelding 14">
            <a:extLst>
              <a:ext uri="{FF2B5EF4-FFF2-40B4-BE49-F238E27FC236}">
                <a16:creationId xmlns:a16="http://schemas.microsoft.com/office/drawing/2014/main" id="{DCE25954-3469-B643-BAAB-936E2D9241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38" y="6118089"/>
            <a:ext cx="501189" cy="50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243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A8263853-FB97-4BF6-AF34-DC8C078E2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005" y="1514094"/>
            <a:ext cx="600164" cy="600164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08537AA0-6AC3-4CAB-B754-624216EE4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906" y="3272867"/>
            <a:ext cx="501189" cy="501189"/>
          </a:xfrm>
          <a:prstGeom prst="rect">
            <a:avLst/>
          </a:prstGeom>
        </p:spPr>
      </p:pic>
      <p:sp>
        <p:nvSpPr>
          <p:cNvPr id="25" name="Tekstvak 24">
            <a:extLst>
              <a:ext uri="{FF2B5EF4-FFF2-40B4-BE49-F238E27FC236}">
                <a16:creationId xmlns:a16="http://schemas.microsoft.com/office/drawing/2014/main" id="{1EEE848D-5CBE-44D5-9F9E-DE85A76C517E}"/>
              </a:ext>
            </a:extLst>
          </p:cNvPr>
          <p:cNvSpPr txBox="1"/>
          <p:nvPr/>
        </p:nvSpPr>
        <p:spPr>
          <a:xfrm>
            <a:off x="8890728" y="1501864"/>
            <a:ext cx="5594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 Bold" panose="020B0803030101060003" pitchFamily="34" charset="0"/>
                <a:ea typeface="+mn-ea"/>
                <a:cs typeface="+mn-cs"/>
              </a:rPr>
              <a:t>Price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prstClr val="black"/>
                </a:solidFill>
                <a:latin typeface="Lora" panose="00000500000000000000" pitchFamily="2" charset="0"/>
              </a:rPr>
              <a:t>Brussels tops for price per m2 with +€5000.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ora" panose="00000500000000000000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ora" panose="00000500000000000000" pitchFamily="2" charset="0"/>
              <a:ea typeface="+mn-ea"/>
              <a:cs typeface="+mn-cs"/>
            </a:endParaRPr>
          </a:p>
        </p:txBody>
      </p:sp>
      <p:pic>
        <p:nvPicPr>
          <p:cNvPr id="1026" name="Picture 2" descr="Location icon - Free download on Iconfinder">
            <a:extLst>
              <a:ext uri="{FF2B5EF4-FFF2-40B4-BE49-F238E27FC236}">
                <a16:creationId xmlns:a16="http://schemas.microsoft.com/office/drawing/2014/main" id="{FD7882C9-DD75-45BB-AB76-E3AE5914A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905" y="2442968"/>
            <a:ext cx="501189" cy="50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964690AB-3052-418C-97A2-EEBFC43AA8A7}"/>
              </a:ext>
            </a:extLst>
          </p:cNvPr>
          <p:cNvSpPr txBox="1"/>
          <p:nvPr/>
        </p:nvSpPr>
        <p:spPr>
          <a:xfrm>
            <a:off x="8890728" y="2436326"/>
            <a:ext cx="56220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 Bold" panose="020B0803030101060003" pitchFamily="34" charset="0"/>
                <a:ea typeface="+mn-ea"/>
                <a:cs typeface="+mn-cs"/>
              </a:rPr>
              <a:t>Province</a:t>
            </a:r>
            <a:endParaRPr kumimoji="0" lang="nl-BE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 Bold" panose="020B0803030101060003" pitchFamily="34" charset="0"/>
              <a:ea typeface="+mn-ea"/>
              <a:cs typeface="+mn-cs"/>
            </a:endParaRPr>
          </a:p>
          <a:p>
            <a:pPr>
              <a:defRPr/>
            </a:pPr>
            <a:r>
              <a:rPr lang="en-US" sz="1100" dirty="0">
                <a:solidFill>
                  <a:prstClr val="black"/>
                </a:solidFill>
                <a:latin typeface="Lora" panose="00000500000000000000" pitchFamily="2" charset="0"/>
              </a:rPr>
              <a:t>Brussels most expensive, Wallonia is the cheapest.</a:t>
            </a:r>
            <a:endParaRPr kumimoji="0" lang="nl-BE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 Bold" panose="020B0803030101060003" pitchFamily="34" charset="0"/>
              <a:ea typeface="+mn-ea"/>
              <a:cs typeface="+mn-cs"/>
            </a:endParaRPr>
          </a:p>
        </p:txBody>
      </p:sp>
      <p:sp>
        <p:nvSpPr>
          <p:cNvPr id="18" name="Titel 3">
            <a:extLst>
              <a:ext uri="{FF2B5EF4-FFF2-40B4-BE49-F238E27FC236}">
                <a16:creationId xmlns:a16="http://schemas.microsoft.com/office/drawing/2014/main" id="{DC3729B4-58A8-A646-9A0E-189F0275E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47358" y="-559177"/>
            <a:ext cx="8293287" cy="1965549"/>
          </a:xfrm>
        </p:spPr>
        <p:txBody>
          <a:bodyPr>
            <a:normAutofit/>
          </a:bodyPr>
          <a:lstStyle/>
          <a:p>
            <a:pPr algn="r"/>
            <a:r>
              <a:rPr lang="nl-BE" sz="3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 per m2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B31DAD25-2A8F-B640-8FED-845381840B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1754"/>
            <a:ext cx="8122317" cy="5042225"/>
          </a:xfrm>
          <a:prstGeom prst="rect">
            <a:avLst/>
          </a:prstGeom>
        </p:spPr>
      </p:pic>
      <p:sp>
        <p:nvSpPr>
          <p:cNvPr id="10" name="Tekstvak 16">
            <a:extLst>
              <a:ext uri="{FF2B5EF4-FFF2-40B4-BE49-F238E27FC236}">
                <a16:creationId xmlns:a16="http://schemas.microsoft.com/office/drawing/2014/main" id="{85EBCCC1-B1A2-1441-A620-43144DB0CBB4}"/>
              </a:ext>
            </a:extLst>
          </p:cNvPr>
          <p:cNvSpPr txBox="1"/>
          <p:nvPr/>
        </p:nvSpPr>
        <p:spPr>
          <a:xfrm>
            <a:off x="8917169" y="3272867"/>
            <a:ext cx="56220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 Bold" panose="020B0803030101060003" pitchFamily="34" charset="0"/>
                <a:ea typeface="+mn-ea"/>
                <a:cs typeface="+mn-cs"/>
              </a:rPr>
              <a:t>Interesting</a:t>
            </a:r>
          </a:p>
          <a:p>
            <a:pPr>
              <a:defRPr/>
            </a:pPr>
            <a:r>
              <a:rPr lang="en-US" sz="1100" dirty="0">
                <a:solidFill>
                  <a:prstClr val="black"/>
                </a:solidFill>
                <a:latin typeface="Lora" panose="00000500000000000000" pitchFamily="2" charset="0"/>
              </a:rPr>
              <a:t>As seen before the most expensive apartment </a:t>
            </a:r>
          </a:p>
          <a:p>
            <a:pPr>
              <a:defRPr/>
            </a:pPr>
            <a:r>
              <a:rPr lang="en-US" sz="1100" dirty="0">
                <a:solidFill>
                  <a:prstClr val="black"/>
                </a:solidFill>
                <a:latin typeface="Lora" panose="00000500000000000000" pitchFamily="2" charset="0"/>
              </a:rPr>
              <a:t>are in </a:t>
            </a:r>
            <a:r>
              <a:rPr lang="en-US" sz="1100" dirty="0" err="1">
                <a:solidFill>
                  <a:prstClr val="black"/>
                </a:solidFill>
                <a:latin typeface="Lora" panose="00000500000000000000" pitchFamily="2" charset="0"/>
              </a:rPr>
              <a:t>Vlaanderen</a:t>
            </a:r>
            <a:r>
              <a:rPr lang="en-US" sz="1100" dirty="0">
                <a:solidFill>
                  <a:prstClr val="black"/>
                </a:solidFill>
                <a:latin typeface="Lora" panose="00000500000000000000" pitchFamily="2" charset="0"/>
              </a:rPr>
              <a:t>.</a:t>
            </a:r>
            <a:endParaRPr kumimoji="0" lang="nl-BE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 Bold" panose="020B08030301010600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6255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A8263853-FB97-4BF6-AF34-DC8C078E2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34" y="4851464"/>
            <a:ext cx="600164" cy="600164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08537AA0-6AC3-4CAB-B754-624216EE4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02" y="6166567"/>
            <a:ext cx="501189" cy="501189"/>
          </a:xfrm>
          <a:prstGeom prst="rect">
            <a:avLst/>
          </a:prstGeom>
        </p:spPr>
      </p:pic>
      <p:sp>
        <p:nvSpPr>
          <p:cNvPr id="25" name="Tekstvak 24">
            <a:extLst>
              <a:ext uri="{FF2B5EF4-FFF2-40B4-BE49-F238E27FC236}">
                <a16:creationId xmlns:a16="http://schemas.microsoft.com/office/drawing/2014/main" id="{1EEE848D-5CBE-44D5-9F9E-DE85A76C517E}"/>
              </a:ext>
            </a:extLst>
          </p:cNvPr>
          <p:cNvSpPr txBox="1"/>
          <p:nvPr/>
        </p:nvSpPr>
        <p:spPr>
          <a:xfrm>
            <a:off x="1226948" y="4752648"/>
            <a:ext cx="5594727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 Bold" panose="020B0803030101060003" pitchFamily="34" charset="0"/>
                <a:ea typeface="+mn-ea"/>
                <a:cs typeface="+mn-cs"/>
              </a:rPr>
              <a:t>Price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Op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een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schaal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 van 1 (i.e. de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groep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 met de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meeste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koopkracht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) tot 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(met de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minste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),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zien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 we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niet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meteen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grote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verschillen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 in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respons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 op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deze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 content.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ora" panose="00000500000000000000" pitchFamily="2" charset="0"/>
              <a:ea typeface="+mn-ea"/>
              <a:cs typeface="+mn-cs"/>
            </a:endParaRP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B9060891-E14F-4F33-9186-54864C92E686}"/>
              </a:ext>
            </a:extLst>
          </p:cNvPr>
          <p:cNvSpPr txBox="1"/>
          <p:nvPr/>
        </p:nvSpPr>
        <p:spPr>
          <a:xfrm>
            <a:off x="1556812" y="6163247"/>
            <a:ext cx="56220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 Bold" panose="020B0803030101060003" pitchFamily="34" charset="0"/>
                <a:ea typeface="+mn-ea"/>
                <a:cs typeface="+mn-cs"/>
              </a:rPr>
              <a:t>Interesting</a:t>
            </a:r>
          </a:p>
          <a:p>
            <a:pPr>
              <a:defRPr/>
            </a:pPr>
            <a:r>
              <a:rPr lang="en-US" sz="1100" dirty="0" err="1">
                <a:solidFill>
                  <a:prstClr val="black"/>
                </a:solidFill>
                <a:latin typeface="Lora" panose="00000500000000000000" pitchFamily="2" charset="0"/>
              </a:rPr>
              <a:t>Wallonië</a:t>
            </a:r>
            <a:r>
              <a:rPr lang="en-US" sz="1100" dirty="0">
                <a:solidFill>
                  <a:prstClr val="black"/>
                </a:solidFill>
                <a:latin typeface="Lora" panose="00000500000000000000" pitchFamily="2" charset="0"/>
              </a:rPr>
              <a:t> properties have more m2</a:t>
            </a:r>
            <a:endParaRPr lang="nl-BE" sz="1600" dirty="0">
              <a:solidFill>
                <a:prstClr val="black"/>
              </a:solidFill>
              <a:latin typeface="Raleway Bold" panose="020B0803030101060003" pitchFamily="34" charset="0"/>
            </a:endParaRPr>
          </a:p>
        </p:txBody>
      </p:sp>
      <p:pic>
        <p:nvPicPr>
          <p:cNvPr id="1026" name="Picture 2" descr="Location icon - Free download on Iconfinder">
            <a:extLst>
              <a:ext uri="{FF2B5EF4-FFF2-40B4-BE49-F238E27FC236}">
                <a16:creationId xmlns:a16="http://schemas.microsoft.com/office/drawing/2014/main" id="{FD7882C9-DD75-45BB-AB76-E3AE5914A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973" y="6166567"/>
            <a:ext cx="501189" cy="50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964690AB-3052-418C-97A2-EEBFC43AA8A7}"/>
              </a:ext>
            </a:extLst>
          </p:cNvPr>
          <p:cNvSpPr txBox="1"/>
          <p:nvPr/>
        </p:nvSpPr>
        <p:spPr>
          <a:xfrm>
            <a:off x="7824162" y="6163247"/>
            <a:ext cx="56220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 Bold" panose="020B0803030101060003" pitchFamily="34" charset="0"/>
                <a:ea typeface="+mn-ea"/>
                <a:cs typeface="+mn-cs"/>
              </a:rPr>
              <a:t>Province</a:t>
            </a:r>
            <a:endParaRPr kumimoji="0" lang="nl-BE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 Bold" panose="020B0803030101060003" pitchFamily="34" charset="0"/>
              <a:ea typeface="+mn-ea"/>
              <a:cs typeface="+mn-cs"/>
            </a:endParaRPr>
          </a:p>
          <a:p>
            <a:pPr>
              <a:defRPr/>
            </a:pPr>
            <a:r>
              <a:rPr lang="en-US" sz="1100" dirty="0" err="1">
                <a:solidFill>
                  <a:prstClr val="black"/>
                </a:solidFill>
                <a:latin typeface="Lora" panose="00000500000000000000" pitchFamily="2" charset="0"/>
              </a:rPr>
              <a:t>Bruxelles</a:t>
            </a:r>
            <a:r>
              <a:rPr lang="en-US" sz="1100" dirty="0">
                <a:solidFill>
                  <a:prstClr val="black"/>
                </a:solidFill>
                <a:latin typeface="Lora" panose="00000500000000000000" pitchFamily="2" charset="0"/>
              </a:rPr>
              <a:t> starts at a higher price and has less outliers</a:t>
            </a:r>
            <a:endParaRPr kumimoji="0" lang="nl-BE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 Bold" panose="020B0803030101060003" pitchFamily="34" charset="0"/>
              <a:ea typeface="+mn-ea"/>
              <a:cs typeface="+mn-cs"/>
            </a:endParaRPr>
          </a:p>
        </p:txBody>
      </p:sp>
      <p:sp>
        <p:nvSpPr>
          <p:cNvPr id="18" name="Titel 3">
            <a:extLst>
              <a:ext uri="{FF2B5EF4-FFF2-40B4-BE49-F238E27FC236}">
                <a16:creationId xmlns:a16="http://schemas.microsoft.com/office/drawing/2014/main" id="{DC3729B4-58A8-A646-9A0E-189F0275E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4" y="-548519"/>
            <a:ext cx="8293287" cy="1965549"/>
          </a:xfrm>
        </p:spPr>
        <p:txBody>
          <a:bodyPr>
            <a:normAutofit/>
          </a:bodyPr>
          <a:lstStyle/>
          <a:p>
            <a:pPr algn="r"/>
            <a:r>
              <a:rPr lang="nl-BE" sz="3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 per area (m2) per region 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9257C765-C5B9-9246-AAAF-415CDDE097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9743"/>
            <a:ext cx="12192000" cy="492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65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2DBB694-EA40-4360-82BA-B35A2B1A56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673" y="2347912"/>
            <a:ext cx="5092776" cy="4510088"/>
          </a:xfrm>
        </p:spPr>
        <p:txBody>
          <a:bodyPr/>
          <a:lstStyle/>
          <a:p>
            <a:pPr>
              <a:buFontTx/>
              <a:buChar char="-"/>
            </a:pPr>
            <a:r>
              <a:rPr lang="nl-BE" sz="1800" dirty="0"/>
              <a:t>Price, area, nr of bedrooms, state of the building and location is very price influencing.</a:t>
            </a:r>
          </a:p>
          <a:p>
            <a:pPr>
              <a:buFontTx/>
              <a:buChar char="-"/>
            </a:pPr>
            <a:r>
              <a:rPr lang="nl-BE" sz="1800" dirty="0"/>
              <a:t>Brussels is the most expensive region &amp; Wallonië is the cheapest. </a:t>
            </a:r>
          </a:p>
          <a:p>
            <a:pPr>
              <a:buFontTx/>
              <a:buChar char="-"/>
            </a:pPr>
            <a:r>
              <a:rPr lang="nl-BE" sz="1800" dirty="0"/>
              <a:t>Apartments mosst expensive in Oost-Vlaanderen</a:t>
            </a:r>
          </a:p>
          <a:p>
            <a:pPr>
              <a:buFontTx/>
              <a:buChar char="-"/>
            </a:pPr>
            <a:r>
              <a:rPr lang="nl-BE" sz="1800" dirty="0"/>
              <a:t>For the price model it would be more suitable to use price/m2 than area. (supervised learning)</a:t>
            </a:r>
          </a:p>
        </p:txBody>
      </p:sp>
      <p:sp>
        <p:nvSpPr>
          <p:cNvPr id="6" name="Titel 3">
            <a:extLst>
              <a:ext uri="{FF2B5EF4-FFF2-40B4-BE49-F238E27FC236}">
                <a16:creationId xmlns:a16="http://schemas.microsoft.com/office/drawing/2014/main" id="{C58742CB-B3C4-49CA-B4F9-4151D216D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70" y="1325316"/>
            <a:ext cx="10078612" cy="831573"/>
          </a:xfrm>
        </p:spPr>
        <p:txBody>
          <a:bodyPr/>
          <a:lstStyle/>
          <a:p>
            <a:r>
              <a:rPr lang="nl-BE" dirty="0"/>
              <a:t>Conclusions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F2F6A37F-7808-4490-A690-DD43CAABC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244" y="-42864"/>
            <a:ext cx="5706443" cy="6958013"/>
          </a:xfrm>
          <a:prstGeom prst="rect">
            <a:avLst/>
          </a:prstGeom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8B4111B-ECA0-C84D-A86E-0F2002831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46" y="36544"/>
            <a:ext cx="2298613" cy="83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66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3">
            <a:extLst>
              <a:ext uri="{FF2B5EF4-FFF2-40B4-BE49-F238E27FC236}">
                <a16:creationId xmlns:a16="http://schemas.microsoft.com/office/drawing/2014/main" id="{C58742CB-B3C4-49CA-B4F9-4151D216D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7058" y="3013213"/>
            <a:ext cx="10078612" cy="831573"/>
          </a:xfrm>
        </p:spPr>
        <p:txBody>
          <a:bodyPr>
            <a:noAutofit/>
          </a:bodyPr>
          <a:lstStyle/>
          <a:p>
            <a:r>
              <a:rPr lang="nl-BE" sz="5800" dirty="0"/>
              <a:t>THANK YOU</a:t>
            </a: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8B4111B-ECA0-C84D-A86E-0F2002831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275" y="194761"/>
            <a:ext cx="2298613" cy="83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00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Afbeelding 27">
            <a:extLst>
              <a:ext uri="{FF2B5EF4-FFF2-40B4-BE49-F238E27FC236}">
                <a16:creationId xmlns:a16="http://schemas.microsoft.com/office/drawing/2014/main" id="{340ABBF1-3ACC-43C2-A448-340142748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258" y="0"/>
            <a:ext cx="5766264" cy="6858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027CFC-537B-4C68-B785-0A3900183D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2324" y="402039"/>
            <a:ext cx="4957894" cy="5465361"/>
          </a:xfrm>
        </p:spPr>
        <p:txBody>
          <a:bodyPr/>
          <a:lstStyle/>
          <a:p>
            <a:pPr marL="0" indent="0"/>
            <a:r>
              <a:rPr lang="nl-BE" sz="4000" b="1" dirty="0">
                <a:latin typeface="+mj-lt"/>
              </a:rPr>
              <a:t>Table of Content</a:t>
            </a:r>
          </a:p>
          <a:p>
            <a:pPr marL="0" indent="0"/>
            <a:r>
              <a:rPr lang="nl-BE" dirty="0"/>
              <a:t>Immo-Eliza - Price Model</a:t>
            </a:r>
          </a:p>
          <a:p>
            <a:pPr marL="0" indent="0"/>
            <a:endParaRPr lang="en-GB" dirty="0"/>
          </a:p>
          <a:p>
            <a:pPr marL="0" indent="0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Goal &amp; Project Summary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Data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Data Cleaning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Data Interpretations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Data Visualizations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796349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57B6E8B5-A2FB-4AF1-AF5E-0A7AD9FFC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23" y="0"/>
            <a:ext cx="5280487" cy="6858000"/>
          </a:xfrm>
          <a:prstGeom prst="rect">
            <a:avLst/>
          </a:prstGeom>
        </p:spPr>
      </p:pic>
      <p:sp>
        <p:nvSpPr>
          <p:cNvPr id="6" name="Titel 3">
            <a:extLst>
              <a:ext uri="{FF2B5EF4-FFF2-40B4-BE49-F238E27FC236}">
                <a16:creationId xmlns:a16="http://schemas.microsoft.com/office/drawing/2014/main" id="{C58742CB-B3C4-49CA-B4F9-4151D216D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2926" y="1233863"/>
            <a:ext cx="6562716" cy="2057638"/>
          </a:xfrm>
        </p:spPr>
        <p:txBody>
          <a:bodyPr/>
          <a:lstStyle/>
          <a:p>
            <a:pPr algn="r"/>
            <a:r>
              <a:rPr lang="nl-BE" dirty="0"/>
              <a:t>Goal : </a:t>
            </a:r>
            <a:r>
              <a:rPr lang="en-GB" dirty="0"/>
              <a:t>Create a machine learning model to predict prices on Belgium’s property sales.</a:t>
            </a:r>
            <a:br>
              <a:rPr lang="nl-BE" dirty="0"/>
            </a:br>
            <a:endParaRPr lang="nl-BE" dirty="0"/>
          </a:p>
        </p:txBody>
      </p:sp>
      <p:pic>
        <p:nvPicPr>
          <p:cNvPr id="11" name="Picture 6" descr="Download Laptop Image For Powerpoint PNG Image with No Background -  PNGkey.com">
            <a:extLst>
              <a:ext uri="{FF2B5EF4-FFF2-40B4-BE49-F238E27FC236}">
                <a16:creationId xmlns:a16="http://schemas.microsoft.com/office/drawing/2014/main" id="{500069CA-B146-4E68-AE6F-E34E67D33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427" y="4196802"/>
            <a:ext cx="3070148" cy="185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9E47482D-5809-4169-9A36-4B9BE0787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4284" y="3767647"/>
            <a:ext cx="492882" cy="30633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3BB8D5-9BB4-4872-86A0-2678487C1A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9374" y="4321960"/>
            <a:ext cx="2162254" cy="1477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1F57A4-4C30-4572-B9BE-7BD718E194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1579" y="4055954"/>
            <a:ext cx="2400497" cy="6397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52B465-2B9E-4C4B-9D61-CF0744B1F4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603" y="5060730"/>
            <a:ext cx="1613041" cy="1344201"/>
          </a:xfrm>
          <a:prstGeom prst="rect">
            <a:avLst/>
          </a:prstGeom>
        </p:spPr>
      </p:pic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2412DF3-AF6B-CC4D-93FD-589028736B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375" y="226927"/>
            <a:ext cx="2298613" cy="83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06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2DBB694-EA40-4360-82BA-B35A2B1A56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673" y="2347912"/>
            <a:ext cx="4222922" cy="4510088"/>
          </a:xfrm>
        </p:spPr>
        <p:txBody>
          <a:bodyPr/>
          <a:lstStyle/>
          <a:p>
            <a:pPr>
              <a:buFontTx/>
              <a:buChar char="-"/>
            </a:pPr>
            <a:r>
              <a:rPr lang="nl-BE" sz="1800" dirty="0"/>
              <a:t>+ 10k properties data Set.</a:t>
            </a:r>
          </a:p>
          <a:p>
            <a:pPr>
              <a:buFontTx/>
              <a:buChar char="-"/>
            </a:pPr>
            <a:r>
              <a:rPr lang="nl-BE" sz="1800" dirty="0"/>
              <a:t>Clean and organise the data.</a:t>
            </a:r>
          </a:p>
          <a:p>
            <a:pPr>
              <a:buFontTx/>
              <a:buChar char="-"/>
            </a:pPr>
            <a:r>
              <a:rPr lang="nl-BE" sz="1800" dirty="0"/>
              <a:t>Find variables influencing prices.</a:t>
            </a:r>
          </a:p>
          <a:p>
            <a:pPr>
              <a:buFontTx/>
              <a:buChar char="-"/>
            </a:pPr>
            <a:r>
              <a:rPr lang="nl-BE" sz="1800" dirty="0"/>
              <a:t>Interpret the data for market insights.</a:t>
            </a:r>
          </a:p>
          <a:p>
            <a:pPr>
              <a:buFontTx/>
              <a:buChar char="-"/>
            </a:pPr>
            <a:r>
              <a:rPr lang="nl-BE" sz="1800" dirty="0"/>
              <a:t>Visualise the data with graphics.</a:t>
            </a:r>
          </a:p>
        </p:txBody>
      </p:sp>
      <p:sp>
        <p:nvSpPr>
          <p:cNvPr id="6" name="Titel 3">
            <a:extLst>
              <a:ext uri="{FF2B5EF4-FFF2-40B4-BE49-F238E27FC236}">
                <a16:creationId xmlns:a16="http://schemas.microsoft.com/office/drawing/2014/main" id="{C58742CB-B3C4-49CA-B4F9-4151D216D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70" y="1325316"/>
            <a:ext cx="10078612" cy="831573"/>
          </a:xfrm>
        </p:spPr>
        <p:txBody>
          <a:bodyPr/>
          <a:lstStyle/>
          <a:p>
            <a:r>
              <a:rPr lang="nl-BE" dirty="0"/>
              <a:t>Project Summary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F2F6A37F-7808-4490-A690-DD43CAABC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7957" y="0"/>
            <a:ext cx="5559330" cy="6858000"/>
          </a:xfrm>
          <a:prstGeom prst="rect">
            <a:avLst/>
          </a:prstGeom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8B4111B-ECA0-C84D-A86E-0F2002831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46" y="36544"/>
            <a:ext cx="2298613" cy="83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9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DC08123-61EB-4682-BE5E-AD08D9B26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00" y="282826"/>
            <a:ext cx="10078612" cy="831573"/>
          </a:xfrm>
        </p:spPr>
        <p:txBody>
          <a:bodyPr/>
          <a:lstStyle/>
          <a:p>
            <a:r>
              <a:rPr lang="nl-BE" dirty="0"/>
              <a:t>Data Analysis</a:t>
            </a:r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8D2133F9-0FA9-47F0-8AFB-A93E9D36A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297" y="2860725"/>
            <a:ext cx="662541" cy="113408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3FAAE8BB-957E-4869-B6DF-B2A9183C1641}"/>
              </a:ext>
            </a:extLst>
          </p:cNvPr>
          <p:cNvSpPr txBox="1"/>
          <p:nvPr/>
        </p:nvSpPr>
        <p:spPr>
          <a:xfrm>
            <a:off x="264100" y="773902"/>
            <a:ext cx="86620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100" b="1" dirty="0"/>
              <a:t>GOAL :</a:t>
            </a:r>
          </a:p>
          <a:p>
            <a:r>
              <a:rPr lang="en-GB" sz="1100" dirty="0"/>
              <a:t>Create a machine learning model to predict prices on Belgium’s property sales.</a:t>
            </a:r>
            <a:endParaRPr lang="nl-BE" sz="1100" b="1" dirty="0"/>
          </a:p>
        </p:txBody>
      </p:sp>
      <p:pic>
        <p:nvPicPr>
          <p:cNvPr id="22" name="Picture 2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01284B6-2487-8045-BFA8-57B3926F5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348" y="168853"/>
            <a:ext cx="2298613" cy="831573"/>
          </a:xfrm>
          <a:prstGeom prst="rect">
            <a:avLst/>
          </a:prstGeom>
        </p:spPr>
      </p:pic>
      <p:pic>
        <p:nvPicPr>
          <p:cNvPr id="12" name="Picture 11" descr="A picture containing text, window, document&#10;&#10;Description automatically generated">
            <a:extLst>
              <a:ext uri="{FF2B5EF4-FFF2-40B4-BE49-F238E27FC236}">
                <a16:creationId xmlns:a16="http://schemas.microsoft.com/office/drawing/2014/main" id="{970BB8A1-A44B-634C-8C30-297902581C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00" y="1423289"/>
            <a:ext cx="8224547" cy="48340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F022FEE-8D1B-3B4C-9B39-992F01D802E6}"/>
              </a:ext>
            </a:extLst>
          </p:cNvPr>
          <p:cNvSpPr txBox="1"/>
          <p:nvPr/>
        </p:nvSpPr>
        <p:spPr>
          <a:xfrm>
            <a:off x="8529114" y="1550423"/>
            <a:ext cx="359984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BE" dirty="0"/>
              <a:t>Clean the data : Remove rows with missing values and outliers* (ex. area &amp; price)</a:t>
            </a:r>
          </a:p>
          <a:p>
            <a:pPr marL="342900" indent="-342900">
              <a:buFont typeface="+mj-lt"/>
              <a:buAutoNum type="arabicPeriod"/>
            </a:pPr>
            <a:endParaRPr lang="en-BE" dirty="0"/>
          </a:p>
          <a:p>
            <a:pPr marL="342900" indent="-342900">
              <a:buFont typeface="+mj-lt"/>
              <a:buAutoNum type="arabicPeriod"/>
            </a:pPr>
            <a:r>
              <a:rPr lang="en-BE" dirty="0"/>
              <a:t>Modify the data so its visualisable (ex. state of property open-fire)</a:t>
            </a:r>
          </a:p>
          <a:p>
            <a:pPr marL="342900" indent="-342900">
              <a:buFont typeface="+mj-lt"/>
              <a:buAutoNum type="arabicPeriod"/>
            </a:pPr>
            <a:endParaRPr lang="en-BE" dirty="0"/>
          </a:p>
          <a:p>
            <a:pPr marL="342900" indent="-342900">
              <a:buFont typeface="+mj-lt"/>
              <a:buAutoNum type="arabicPeriod"/>
            </a:pPr>
            <a:r>
              <a:rPr lang="en-BE" dirty="0"/>
              <a:t>Add to the data for better insights. (ex. region, province, cities) </a:t>
            </a:r>
          </a:p>
          <a:p>
            <a:pPr marL="342900" indent="-342900">
              <a:buFont typeface="+mj-lt"/>
              <a:buAutoNum type="arabicPeriod"/>
            </a:pPr>
            <a:endParaRPr lang="en-BE" dirty="0"/>
          </a:p>
          <a:p>
            <a:pPr marL="342900" indent="-342900">
              <a:buFont typeface="+mj-lt"/>
              <a:buAutoNum type="arabicPeriod"/>
            </a:pPr>
            <a:endParaRPr lang="en-BE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F442AE-8A1B-4249-BC51-34DCC25F67B3}"/>
              </a:ext>
            </a:extLst>
          </p:cNvPr>
          <p:cNvSpPr txBox="1"/>
          <p:nvPr/>
        </p:nvSpPr>
        <p:spPr>
          <a:xfrm>
            <a:off x="287912" y="6488668"/>
            <a:ext cx="10540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dirty="0"/>
              <a:t>*For the price model we based us on the largest sample in the dataset : properties worth &lt; €750.000 </a:t>
            </a:r>
          </a:p>
        </p:txBody>
      </p:sp>
    </p:spTree>
    <p:extLst>
      <p:ext uri="{BB962C8B-B14F-4D97-AF65-F5344CB8AC3E}">
        <p14:creationId xmlns:p14="http://schemas.microsoft.com/office/powerpoint/2010/main" val="289460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13">
            <a:extLst>
              <a:ext uri="{FF2B5EF4-FFF2-40B4-BE49-F238E27FC236}">
                <a16:creationId xmlns:a16="http://schemas.microsoft.com/office/drawing/2014/main" id="{D485007B-90C7-4A43-BE4B-7AB3B1CD43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49" r="7689"/>
          <a:stretch/>
        </p:blipFill>
        <p:spPr>
          <a:xfrm>
            <a:off x="-1463357" y="-105207"/>
            <a:ext cx="5345581" cy="7000875"/>
          </a:xfrm>
          <a:prstGeom prst="rect">
            <a:avLst/>
          </a:prstGeom>
        </p:spPr>
      </p:pic>
      <p:pic>
        <p:nvPicPr>
          <p:cNvPr id="8" name="Picture 2" descr="Immo te koop en te huur in België | Zimmo">
            <a:extLst>
              <a:ext uri="{FF2B5EF4-FFF2-40B4-BE49-F238E27FC236}">
                <a16:creationId xmlns:a16="http://schemas.microsoft.com/office/drawing/2014/main" id="{1637EB2D-39D2-4677-ADE8-33483B41E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2365" y="268216"/>
            <a:ext cx="1260460" cy="74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BCFD55-EA05-494B-A81D-DBA69892CA14}"/>
              </a:ext>
            </a:extLst>
          </p:cNvPr>
          <p:cNvSpPr txBox="1"/>
          <p:nvPr/>
        </p:nvSpPr>
        <p:spPr>
          <a:xfrm>
            <a:off x="4895513" y="6158423"/>
            <a:ext cx="64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ym typeface="Wingdings" panose="05000000000000000000" pitchFamily="2" charset="2"/>
              </a:rPr>
              <a:t>Important numeric features : area (m2), number of bedrooms</a:t>
            </a:r>
            <a:endParaRPr lang="nl-BE" dirty="0"/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734057F-F447-3D4F-A5D8-C8C6B48C9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634" y="268216"/>
            <a:ext cx="1521921" cy="573932"/>
          </a:xfrm>
          <a:prstGeom prst="rect">
            <a:avLst/>
          </a:prstGeom>
        </p:spPr>
      </p:pic>
      <p:sp>
        <p:nvSpPr>
          <p:cNvPr id="7" name="Titel 3">
            <a:extLst>
              <a:ext uri="{FF2B5EF4-FFF2-40B4-BE49-F238E27FC236}">
                <a16:creationId xmlns:a16="http://schemas.microsoft.com/office/drawing/2014/main" id="{DB0C5F12-A935-3044-970F-EAC36F04EA0E}"/>
              </a:ext>
            </a:extLst>
          </p:cNvPr>
          <p:cNvSpPr txBox="1">
            <a:spLocks/>
          </p:cNvSpPr>
          <p:nvPr/>
        </p:nvSpPr>
        <p:spPr>
          <a:xfrm>
            <a:off x="934943" y="-570569"/>
            <a:ext cx="8293287" cy="1965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BE" sz="3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 co-relations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20C458-37B5-E141-AE54-BFED925AFB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512" y="833649"/>
            <a:ext cx="6261049" cy="498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83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13">
            <a:extLst>
              <a:ext uri="{FF2B5EF4-FFF2-40B4-BE49-F238E27FC236}">
                <a16:creationId xmlns:a16="http://schemas.microsoft.com/office/drawing/2014/main" id="{D485007B-90C7-4A43-BE4B-7AB3B1CD43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49" r="7689"/>
          <a:stretch/>
        </p:blipFill>
        <p:spPr>
          <a:xfrm>
            <a:off x="-1463357" y="-105207"/>
            <a:ext cx="5345581" cy="7000875"/>
          </a:xfrm>
          <a:prstGeom prst="rect">
            <a:avLst/>
          </a:prstGeom>
        </p:spPr>
      </p:pic>
      <p:pic>
        <p:nvPicPr>
          <p:cNvPr id="8" name="Picture 2" descr="Immo te koop en te huur in België | Zimmo">
            <a:extLst>
              <a:ext uri="{FF2B5EF4-FFF2-40B4-BE49-F238E27FC236}">
                <a16:creationId xmlns:a16="http://schemas.microsoft.com/office/drawing/2014/main" id="{1637EB2D-39D2-4677-ADE8-33483B41E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2365" y="268216"/>
            <a:ext cx="1260460" cy="74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734057F-F447-3D4F-A5D8-C8C6B48C9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634" y="268216"/>
            <a:ext cx="1521921" cy="573932"/>
          </a:xfrm>
          <a:prstGeom prst="rect">
            <a:avLst/>
          </a:prstGeom>
        </p:spPr>
      </p:pic>
      <p:sp>
        <p:nvSpPr>
          <p:cNvPr id="7" name="Titel 3">
            <a:extLst>
              <a:ext uri="{FF2B5EF4-FFF2-40B4-BE49-F238E27FC236}">
                <a16:creationId xmlns:a16="http://schemas.microsoft.com/office/drawing/2014/main" id="{DB0C5F12-A935-3044-970F-EAC36F04EA0E}"/>
              </a:ext>
            </a:extLst>
          </p:cNvPr>
          <p:cNvSpPr txBox="1">
            <a:spLocks/>
          </p:cNvSpPr>
          <p:nvPr/>
        </p:nvSpPr>
        <p:spPr>
          <a:xfrm>
            <a:off x="934943" y="-570569"/>
            <a:ext cx="8293287" cy="1965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BE" sz="3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 co-relations</a:t>
            </a: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2D10FCE3-6E66-504E-AC59-255A16F2AA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364" y="1087641"/>
            <a:ext cx="7543068" cy="5502143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260DF731-B09E-A74D-A83C-354588E399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433" y="1087641"/>
            <a:ext cx="7208930" cy="55021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E19F4A-8AA0-2248-9E19-8932CFEBC2D1}"/>
              </a:ext>
            </a:extLst>
          </p:cNvPr>
          <p:cNvSpPr txBox="1"/>
          <p:nvPr/>
        </p:nvSpPr>
        <p:spPr>
          <a:xfrm>
            <a:off x="4875871" y="6405118"/>
            <a:ext cx="6985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</a:t>
            </a:r>
            <a:r>
              <a:rPr lang="en-BE" dirty="0"/>
              <a:t>etter for the ML price model (linear graph for supervised learning)</a:t>
            </a:r>
          </a:p>
        </p:txBody>
      </p:sp>
    </p:spTree>
    <p:extLst>
      <p:ext uri="{BB962C8B-B14F-4D97-AF65-F5344CB8AC3E}">
        <p14:creationId xmlns:p14="http://schemas.microsoft.com/office/powerpoint/2010/main" val="9248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Immo te koop en te huur in België | Zimmo">
            <a:extLst>
              <a:ext uri="{FF2B5EF4-FFF2-40B4-BE49-F238E27FC236}">
                <a16:creationId xmlns:a16="http://schemas.microsoft.com/office/drawing/2014/main" id="{1637EB2D-39D2-4677-ADE8-33483B41E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2365" y="268216"/>
            <a:ext cx="1260460" cy="74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734057F-F447-3D4F-A5D8-C8C6B48C9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634" y="268216"/>
            <a:ext cx="1521921" cy="573932"/>
          </a:xfrm>
          <a:prstGeom prst="rect">
            <a:avLst/>
          </a:prstGeom>
        </p:spPr>
      </p:pic>
      <p:sp>
        <p:nvSpPr>
          <p:cNvPr id="7" name="Titel 3">
            <a:extLst>
              <a:ext uri="{FF2B5EF4-FFF2-40B4-BE49-F238E27FC236}">
                <a16:creationId xmlns:a16="http://schemas.microsoft.com/office/drawing/2014/main" id="{DB0C5F12-A935-3044-970F-EAC36F04EA0E}"/>
              </a:ext>
            </a:extLst>
          </p:cNvPr>
          <p:cNvSpPr txBox="1">
            <a:spLocks/>
          </p:cNvSpPr>
          <p:nvPr/>
        </p:nvSpPr>
        <p:spPr>
          <a:xfrm>
            <a:off x="777780" y="-541893"/>
            <a:ext cx="8293287" cy="1965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BE" sz="3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 of property per nr of bedroom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BAFA96-79B6-C249-81CE-A9754CF069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76" y="1256283"/>
            <a:ext cx="12192000" cy="4129087"/>
          </a:xfrm>
          <a:prstGeom prst="rect">
            <a:avLst/>
          </a:prstGeom>
        </p:spPr>
      </p:pic>
      <p:pic>
        <p:nvPicPr>
          <p:cNvPr id="13" name="Afbeelding 14">
            <a:extLst>
              <a:ext uri="{FF2B5EF4-FFF2-40B4-BE49-F238E27FC236}">
                <a16:creationId xmlns:a16="http://schemas.microsoft.com/office/drawing/2014/main" id="{6D230F86-FEC6-FE48-8DE2-F70E851C02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164" y="6231150"/>
            <a:ext cx="501189" cy="501189"/>
          </a:xfrm>
          <a:prstGeom prst="rect">
            <a:avLst/>
          </a:prstGeom>
        </p:spPr>
      </p:pic>
      <p:sp>
        <p:nvSpPr>
          <p:cNvPr id="15" name="Tekstvak 25">
            <a:extLst>
              <a:ext uri="{FF2B5EF4-FFF2-40B4-BE49-F238E27FC236}">
                <a16:creationId xmlns:a16="http://schemas.microsoft.com/office/drawing/2014/main" id="{28263A65-8FE0-1B41-8E14-21D1EE89ED2D}"/>
              </a:ext>
            </a:extLst>
          </p:cNvPr>
          <p:cNvSpPr txBox="1"/>
          <p:nvPr/>
        </p:nvSpPr>
        <p:spPr>
          <a:xfrm>
            <a:off x="4969583" y="6232843"/>
            <a:ext cx="56220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 Bold" panose="020B0803030101060003" pitchFamily="34" charset="0"/>
                <a:ea typeface="+mn-ea"/>
                <a:cs typeface="+mn-cs"/>
              </a:rPr>
              <a:t>Interesting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prstClr val="black"/>
                </a:solidFill>
                <a:latin typeface="Lora" panose="00000500000000000000" pitchFamily="2" charset="0"/>
              </a:rPr>
              <a:t>At 11 bedrooms the price starts to stagnate.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ora" panose="00000500000000000000" pitchFamily="2" charset="0"/>
              <a:ea typeface="+mn-ea"/>
              <a:cs typeface="+mn-cs"/>
            </a:endParaRPr>
          </a:p>
        </p:txBody>
      </p:sp>
      <p:pic>
        <p:nvPicPr>
          <p:cNvPr id="16" name="Afbeelding 10">
            <a:extLst>
              <a:ext uri="{FF2B5EF4-FFF2-40B4-BE49-F238E27FC236}">
                <a16:creationId xmlns:a16="http://schemas.microsoft.com/office/drawing/2014/main" id="{6433BCC5-237A-7347-84DF-DF1C7DD57A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164" y="5499423"/>
            <a:ext cx="600164" cy="600164"/>
          </a:xfrm>
          <a:prstGeom prst="rect">
            <a:avLst/>
          </a:prstGeom>
        </p:spPr>
      </p:pic>
      <p:sp>
        <p:nvSpPr>
          <p:cNvPr id="17" name="Tekstvak 24">
            <a:extLst>
              <a:ext uri="{FF2B5EF4-FFF2-40B4-BE49-F238E27FC236}">
                <a16:creationId xmlns:a16="http://schemas.microsoft.com/office/drawing/2014/main" id="{3E018827-9678-D242-9F49-59AE7BE2B102}"/>
              </a:ext>
            </a:extLst>
          </p:cNvPr>
          <p:cNvSpPr txBox="1"/>
          <p:nvPr/>
        </p:nvSpPr>
        <p:spPr>
          <a:xfrm>
            <a:off x="4969583" y="5513823"/>
            <a:ext cx="5594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 Bold" panose="020B0803030101060003" pitchFamily="34" charset="0"/>
                <a:ea typeface="+mn-ea"/>
                <a:cs typeface="+mn-cs"/>
              </a:rPr>
              <a:t>Price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prstClr val="black"/>
                </a:solidFill>
                <a:latin typeface="Lora" panose="00000500000000000000" pitchFamily="2" charset="0"/>
              </a:rPr>
              <a:t>Most expensive property has 11 bedrooms.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ora" panose="00000500000000000000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ora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6297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A8263853-FB97-4BF6-AF34-DC8C078E2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751" y="4226624"/>
            <a:ext cx="600164" cy="600164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08537AA0-6AC3-4CAB-B754-624216EE4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983" y="5791541"/>
            <a:ext cx="501189" cy="501189"/>
          </a:xfrm>
          <a:prstGeom prst="rect">
            <a:avLst/>
          </a:prstGeom>
        </p:spPr>
      </p:pic>
      <p:sp>
        <p:nvSpPr>
          <p:cNvPr id="25" name="Tekstvak 24">
            <a:extLst>
              <a:ext uri="{FF2B5EF4-FFF2-40B4-BE49-F238E27FC236}">
                <a16:creationId xmlns:a16="http://schemas.microsoft.com/office/drawing/2014/main" id="{1EEE848D-5CBE-44D5-9F9E-DE85A76C517E}"/>
              </a:ext>
            </a:extLst>
          </p:cNvPr>
          <p:cNvSpPr txBox="1"/>
          <p:nvPr/>
        </p:nvSpPr>
        <p:spPr>
          <a:xfrm>
            <a:off x="3843726" y="4291776"/>
            <a:ext cx="5594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 Bold" panose="020B0803030101060003" pitchFamily="34" charset="0"/>
                <a:ea typeface="+mn-ea"/>
                <a:cs typeface="+mn-cs"/>
              </a:rPr>
              <a:t>Price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prstClr val="black"/>
                </a:solidFill>
                <a:latin typeface="Lora" panose="00000500000000000000" pitchFamily="2" charset="0"/>
              </a:rPr>
              <a:t>Properties as new are the most expensive. Followed by just renovated.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ora" panose="00000500000000000000" pitchFamily="2" charset="0"/>
              <a:ea typeface="+mn-ea"/>
              <a:cs typeface="+mn-cs"/>
            </a:endParaRP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B9060891-E14F-4F33-9186-54864C92E686}"/>
              </a:ext>
            </a:extLst>
          </p:cNvPr>
          <p:cNvSpPr txBox="1"/>
          <p:nvPr/>
        </p:nvSpPr>
        <p:spPr>
          <a:xfrm>
            <a:off x="3816402" y="5793234"/>
            <a:ext cx="56220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 Bold" panose="020B0803030101060003" pitchFamily="34" charset="0"/>
                <a:ea typeface="+mn-ea"/>
                <a:cs typeface="+mn-cs"/>
              </a:rPr>
              <a:t>Interesting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A to restore property in Brussels is as expensive as a new property in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Wallonië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ora" panose="00000500000000000000" pitchFamily="2" charset="0"/>
              <a:ea typeface="+mn-ea"/>
              <a:cs typeface="+mn-cs"/>
            </a:endParaRPr>
          </a:p>
        </p:txBody>
      </p:sp>
      <p:pic>
        <p:nvPicPr>
          <p:cNvPr id="1026" name="Picture 2" descr="Location icon - Free download on Iconfinder">
            <a:extLst>
              <a:ext uri="{FF2B5EF4-FFF2-40B4-BE49-F238E27FC236}">
                <a16:creationId xmlns:a16="http://schemas.microsoft.com/office/drawing/2014/main" id="{FD7882C9-DD75-45BB-AB76-E3AE5914A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193" y="5058570"/>
            <a:ext cx="501189" cy="50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964690AB-3052-418C-97A2-EEBFC43AA8A7}"/>
              </a:ext>
            </a:extLst>
          </p:cNvPr>
          <p:cNvSpPr txBox="1"/>
          <p:nvPr/>
        </p:nvSpPr>
        <p:spPr>
          <a:xfrm>
            <a:off x="3843726" y="4999662"/>
            <a:ext cx="56220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 Bold" panose="020B0803030101060003" pitchFamily="34" charset="0"/>
                <a:ea typeface="+mn-ea"/>
                <a:cs typeface="+mn-cs"/>
              </a:rPr>
              <a:t>Province</a:t>
            </a:r>
            <a:endParaRPr kumimoji="0" lang="nl-BE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 Bold" panose="020B0803030101060003" pitchFamily="34" charset="0"/>
              <a:ea typeface="+mn-ea"/>
              <a:cs typeface="+mn-cs"/>
            </a:endParaRPr>
          </a:p>
          <a:p>
            <a:pPr>
              <a:defRPr/>
            </a:pPr>
            <a:r>
              <a:rPr lang="en-US" sz="1100" dirty="0">
                <a:solidFill>
                  <a:prstClr val="black"/>
                </a:solidFill>
                <a:latin typeface="Lora" panose="00000500000000000000" pitchFamily="2" charset="0"/>
              </a:rPr>
              <a:t>Brussels most expensive, Wallonia is the cheapest</a:t>
            </a:r>
            <a:endParaRPr kumimoji="0" lang="nl-BE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 Bold" panose="020B0803030101060003" pitchFamily="34" charset="0"/>
              <a:ea typeface="+mn-ea"/>
              <a:cs typeface="+mn-cs"/>
            </a:endParaRPr>
          </a:p>
        </p:txBody>
      </p:sp>
      <p:sp>
        <p:nvSpPr>
          <p:cNvPr id="18" name="Titel 3">
            <a:extLst>
              <a:ext uri="{FF2B5EF4-FFF2-40B4-BE49-F238E27FC236}">
                <a16:creationId xmlns:a16="http://schemas.microsoft.com/office/drawing/2014/main" id="{DC3729B4-58A8-A646-9A0E-189F0275E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874" y="-615042"/>
            <a:ext cx="8293287" cy="1965549"/>
          </a:xfrm>
        </p:spPr>
        <p:txBody>
          <a:bodyPr>
            <a:normAutofit/>
          </a:bodyPr>
          <a:lstStyle/>
          <a:p>
            <a:pPr algn="r"/>
            <a:r>
              <a:rPr lang="nl-BE" sz="3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 per region per state of property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F1C9F948-EB85-DE49-B926-BAB477ABFB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4127"/>
            <a:ext cx="12192000" cy="317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528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deIn">
      <a:dk1>
        <a:sysClr val="windowText" lastClr="000000"/>
      </a:dk1>
      <a:lt1>
        <a:sysClr val="window" lastClr="FFFFFF"/>
      </a:lt1>
      <a:dk2>
        <a:srgbClr val="262626"/>
      </a:dk2>
      <a:lt2>
        <a:srgbClr val="F2F2F2"/>
      </a:lt2>
      <a:accent1>
        <a:srgbClr val="00AEEF"/>
      </a:accent1>
      <a:accent2>
        <a:srgbClr val="414042"/>
      </a:accent2>
      <a:accent3>
        <a:srgbClr val="F08465"/>
      </a:accent3>
      <a:accent4>
        <a:srgbClr val="F3DE61"/>
      </a:accent4>
      <a:accent5>
        <a:srgbClr val="C9FEC6"/>
      </a:accent5>
      <a:accent6>
        <a:srgbClr val="303F6E"/>
      </a:accent6>
      <a:hlink>
        <a:srgbClr val="00AEEF"/>
      </a:hlink>
      <a:folHlink>
        <a:srgbClr val="414042"/>
      </a:folHlink>
    </a:clrScheme>
    <a:fontScheme name="Made In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2D5FE79D905D488BFE9B2BEC042CB0" ma:contentTypeVersion="12" ma:contentTypeDescription="Create a new document." ma:contentTypeScope="" ma:versionID="cf61086f08cacc4f9b177c18ff434664">
  <xsd:schema xmlns:xsd="http://www.w3.org/2001/XMLSchema" xmlns:xs="http://www.w3.org/2001/XMLSchema" xmlns:p="http://schemas.microsoft.com/office/2006/metadata/properties" xmlns:ns2="8b6172f2-489c-422d-addf-6076d8128494" xmlns:ns3="4de57407-cb16-46b1-87ac-e2eeba6d605a" targetNamespace="http://schemas.microsoft.com/office/2006/metadata/properties" ma:root="true" ma:fieldsID="b7efd08b4a211e6c16b5a4e2fd225b16" ns2:_="" ns3:_="">
    <xsd:import namespace="8b6172f2-489c-422d-addf-6076d8128494"/>
    <xsd:import namespace="4de57407-cb16-46b1-87ac-e2eeba6d605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6172f2-489c-422d-addf-6076d812849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e57407-cb16-46b1-87ac-e2eeba6d605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FC97E91-00F6-4043-9439-E6D3510383C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044C9D7-D6A7-4408-8AAE-9BA9BD12B73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b6172f2-489c-422d-addf-6076d8128494"/>
    <ds:schemaRef ds:uri="4de57407-cb16-46b1-87ac-e2eeba6d605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6266EA5-471D-4D99-919A-2E3F5B59735A}">
  <ds:schemaRefs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www.w3.org/XML/1998/namespace"/>
    <ds:schemaRef ds:uri="4de57407-cb16-46b1-87ac-e2eeba6d605a"/>
    <ds:schemaRef ds:uri="8b6172f2-489c-422d-addf-6076d8128494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638</TotalTime>
  <Words>501</Words>
  <Application>Microsoft Macintosh PowerPoint</Application>
  <PresentationFormat>Widescreen</PresentationFormat>
  <Paragraphs>83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Arial</vt:lpstr>
      <vt:lpstr>Calibri</vt:lpstr>
      <vt:lpstr>Calibri Light</vt:lpstr>
      <vt:lpstr>Lora</vt:lpstr>
      <vt:lpstr>Raleway Black</vt:lpstr>
      <vt:lpstr>Raleway Bold</vt:lpstr>
      <vt:lpstr>Raleway ExtraBold</vt:lpstr>
      <vt:lpstr>Times New Roman</vt:lpstr>
      <vt:lpstr>Vista Slab OT Light</vt:lpstr>
      <vt:lpstr>Office Theme</vt:lpstr>
      <vt:lpstr>Kantoorthema</vt:lpstr>
      <vt:lpstr>PowerPoint Presentation</vt:lpstr>
      <vt:lpstr>PowerPoint Presentation</vt:lpstr>
      <vt:lpstr>Goal : Create a machine learning model to predict prices on Belgium’s property sales. </vt:lpstr>
      <vt:lpstr>Project Summary</vt:lpstr>
      <vt:lpstr>Data Analysis</vt:lpstr>
      <vt:lpstr>PowerPoint Presentation</vt:lpstr>
      <vt:lpstr>PowerPoint Presentation</vt:lpstr>
      <vt:lpstr>PowerPoint Presentation</vt:lpstr>
      <vt:lpstr>Price per region per state of property</vt:lpstr>
      <vt:lpstr>PowerPoint Presentation</vt:lpstr>
      <vt:lpstr>PowerPoint Presentation</vt:lpstr>
      <vt:lpstr>Price per m2</vt:lpstr>
      <vt:lpstr>Price per area (m2) per region </vt:lpstr>
      <vt:lpstr>Conclusions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Bregje Vancoppenolle</dc:creator>
  <cp:lastModifiedBy>Bregje Vancoppenolle</cp:lastModifiedBy>
  <cp:revision>20</cp:revision>
  <dcterms:created xsi:type="dcterms:W3CDTF">2021-06-09T13:52:35Z</dcterms:created>
  <dcterms:modified xsi:type="dcterms:W3CDTF">2021-06-30T20:00:01Z</dcterms:modified>
</cp:coreProperties>
</file>